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80" r:id="rId2"/>
    <p:sldId id="295" r:id="rId3"/>
    <p:sldId id="321" r:id="rId4"/>
    <p:sldId id="322" r:id="rId5"/>
    <p:sldId id="323" r:id="rId6"/>
    <p:sldId id="324" r:id="rId7"/>
    <p:sldId id="308" r:id="rId8"/>
    <p:sldId id="309" r:id="rId9"/>
    <p:sldId id="310" r:id="rId10"/>
    <p:sldId id="291" r:id="rId11"/>
    <p:sldId id="312" r:id="rId12"/>
    <p:sldId id="319" r:id="rId13"/>
    <p:sldId id="320" r:id="rId14"/>
    <p:sldId id="305" r:id="rId15"/>
    <p:sldId id="297" r:id="rId16"/>
    <p:sldId id="299" r:id="rId17"/>
    <p:sldId id="302" r:id="rId18"/>
    <p:sldId id="303" r:id="rId19"/>
    <p:sldId id="285" r:id="rId20"/>
    <p:sldId id="298" r:id="rId21"/>
    <p:sldId id="287" r:id="rId22"/>
    <p:sldId id="314" r:id="rId23"/>
    <p:sldId id="325" r:id="rId24"/>
    <p:sldId id="315" r:id="rId25"/>
    <p:sldId id="317" r:id="rId26"/>
    <p:sldId id="318" r:id="rId27"/>
    <p:sldId id="267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CCB77-B520-4C06-86CA-53354397C54A}">
          <p14:sldIdLst>
            <p14:sldId id="280"/>
            <p14:sldId id="295"/>
            <p14:sldId id="321"/>
            <p14:sldId id="322"/>
            <p14:sldId id="323"/>
            <p14:sldId id="324"/>
            <p14:sldId id="308"/>
            <p14:sldId id="309"/>
            <p14:sldId id="310"/>
            <p14:sldId id="291"/>
            <p14:sldId id="312"/>
            <p14:sldId id="319"/>
            <p14:sldId id="320"/>
            <p14:sldId id="305"/>
            <p14:sldId id="297"/>
            <p14:sldId id="299"/>
            <p14:sldId id="302"/>
            <p14:sldId id="303"/>
            <p14:sldId id="285"/>
            <p14:sldId id="298"/>
          </p14:sldIdLst>
        </p14:section>
        <p14:section name="Untitled Section" id="{0DFE395D-41E2-42F3-BDA6-478B1748A7F0}">
          <p14:sldIdLst>
            <p14:sldId id="287"/>
            <p14:sldId id="314"/>
            <p14:sldId id="325"/>
            <p14:sldId id="315"/>
            <p14:sldId id="317"/>
            <p14:sldId id="318"/>
            <p14:sldId id="267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86D8-B5DA-7B5A-0450-D6FC9C242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75FFE-7BA4-FBE6-4621-BC80045F7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AB53-05FE-EE71-A437-16657B8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4405E-5F2F-98D2-F511-9E6BF7D9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2CDB8-C643-4477-597A-63CAC3C8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65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626A-3DAF-B059-E1B7-85EA4396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1BD5-BC75-66BF-9F6F-3E6484F5A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5DEB-69DE-0ED4-C6DC-6BCA566A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1B75-5DBC-B0F4-1452-7ADF4974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A67C-2938-F606-3804-A38230B7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4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3FB3F-DB5A-A28E-0A6A-943C2E125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597E6-3382-9A3C-5F55-90258535F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4FEF-8E48-1D34-BAD1-789099FA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67A9-46AB-F2E9-F411-CE866814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4E70-B517-10F1-94F4-DC70B0FF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182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0BDC-E186-4B43-C91B-15BC30E4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C27D-FF47-B883-2017-9296205A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D0B00-BB43-17A9-ECBD-7B4EC872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9B41-DB5F-B897-0F7C-A6DF75A4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A22A-C69B-A7E4-C89F-E52A9BC8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47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E3FB-D2E7-B36B-3A12-DC104E82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2AA7-2E8D-9ED2-A528-59F420E9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FB5C-6234-7BFE-8F9E-6717B2BF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ECDC-AB06-6062-AD63-BC4B5692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9F405-68F1-DCDE-C66E-2AC36DEA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7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712A-93AA-2583-4C36-D7E8534F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6A9D-DF2E-F2EC-3B5D-93A93285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4CECB-4157-4752-1DA4-A148A4987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ECA0B-96E0-52D4-97E4-39725455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E914-0991-480C-72EF-B644FF11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BA6F7-01F9-EFE7-FA0A-7A1DD418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4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E25F-7F4A-B13A-D0DB-6BAFACF7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4D8AE-46A7-D770-BB1F-89310955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DB1CD-7574-957C-AA00-CE38C336E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C3B72-01DB-B40A-778C-5A97280CD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EE9DA-571A-9528-6D03-DF3A8A1DE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F9CE3-41CE-E193-D2BD-7F80DFC3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9D18D-202D-F7B6-3757-35CE6288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205C1-4540-6318-A585-DA5C0A83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781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95FC-D8AA-B8F7-7BEA-0AF397BB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AEEB8-E56F-0F9A-0EC0-01B16E0F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E2754-515E-58C6-20B6-C3F601A7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31FE1-1A94-1CBF-FDDB-D1374F3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37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D3398-3C01-C168-EF9F-67F864D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92F31-DE61-0EE0-A279-010F189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8CD8F-ACB8-865E-D62C-51111637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414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2A27-74AE-8D19-BBF7-D0905FD4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59DFE-3D8D-DCCD-C387-FA394CC5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A0F85-D3E0-D638-5ABB-B13ED9E09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2B043-C97E-27BA-F32F-BAC7652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C9C2-BAA7-F6B1-0225-48987657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FBDC4-64A4-E968-8DB0-39A817F6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D6A9-530A-C84B-ED80-9436AD15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B8FB0-64E2-5A08-157F-4430D767C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50FDF-BBD0-432A-B65D-238A94BB2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5F1C0-04AB-0321-C444-CE4E2382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00FFE-B4A7-91DA-AFC7-0A197A11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D6BD-2E6A-459F-AD75-02B92232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6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7B242-629C-9C6D-8688-8CB415F9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1D25A-892B-47F3-722E-FB83F0BAC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C4273-799B-6C71-0998-FBE332211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23/12/2024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3CEE-C3BE-2115-1F0B-1F72842B2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51C9-2D3C-D200-985C-F88BDB37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30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 animasi papan tulis kelas nocopyright latar video pembelajaran">
            <a:extLst>
              <a:ext uri="{FF2B5EF4-FFF2-40B4-BE49-F238E27FC236}">
                <a16:creationId xmlns:a16="http://schemas.microsoft.com/office/drawing/2014/main" id="{3F6486AC-0A2D-CAF7-E8C1-7028627E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ulisan Arab Bismillah hirohman nirohim Beserta Arti dan Maknanya">
            <a:extLst>
              <a:ext uri="{FF2B5EF4-FFF2-40B4-BE49-F238E27FC236}">
                <a16:creationId xmlns:a16="http://schemas.microsoft.com/office/drawing/2014/main" id="{039ADBF2-DBDE-9025-0E28-7A38A5BC4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4" b="25973"/>
          <a:stretch/>
        </p:blipFill>
        <p:spPr bwMode="auto">
          <a:xfrm>
            <a:off x="3364194" y="568531"/>
            <a:ext cx="5309373" cy="597240"/>
          </a:xfrm>
          <a:prstGeom prst="rect">
            <a:avLst/>
          </a:prstGeom>
          <a:ln/>
          <a:effectLst>
            <a:innerShdw blurRad="63500" dist="50800" dir="10800000">
              <a:schemeClr val="accent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1F7D8-777A-1CEB-162E-4544676762C4}"/>
              </a:ext>
            </a:extLst>
          </p:cNvPr>
          <p:cNvSpPr txBox="1"/>
          <p:nvPr/>
        </p:nvSpPr>
        <p:spPr>
          <a:xfrm>
            <a:off x="2544897" y="1181014"/>
            <a:ext cx="702876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MATA KULIAH </a:t>
            </a:r>
            <a:b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PENDIDIKAN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AGAMA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ISLAM </a:t>
            </a:r>
            <a:r>
              <a:rPr lang="id-ID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 SKS)</a:t>
            </a:r>
            <a:r>
              <a:rPr lang="id-ID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id-ID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ISLAM DAN ILMU PENGETAHUAN</a:t>
            </a:r>
            <a:endParaRPr lang="en-ID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6F09C-612E-04EF-AE04-F9C086BE4A3C}"/>
              </a:ext>
            </a:extLst>
          </p:cNvPr>
          <p:cNvSpPr txBox="1"/>
          <p:nvPr/>
        </p:nvSpPr>
        <p:spPr>
          <a:xfrm>
            <a:off x="0" y="6455617"/>
            <a:ext cx="121920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Islam dan Ilmu Pengetahuan - Pertemuan ke 14</a:t>
            </a:r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id-ID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Mustofa, S.S.I.,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M.I.Kom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ID" sz="20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EA9AA6-855F-6E49-BAAC-34EF3A9D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09940"/>
              </p:ext>
            </p:extLst>
          </p:nvPr>
        </p:nvGraphicFramePr>
        <p:xfrm>
          <a:off x="2755134" y="2152159"/>
          <a:ext cx="6653271" cy="1861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3271">
                  <a:extLst>
                    <a:ext uri="{9D8B030D-6E8A-4147-A177-3AD203B41FA5}">
                      <a16:colId xmlns:a16="http://schemas.microsoft.com/office/drawing/2014/main" val="1867232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Pembahasan : </a:t>
                      </a:r>
                    </a:p>
                    <a:p>
                      <a:pPr marL="342900" lvl="0" indent="-34290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Pengertian Islam dan ilmu Pengetahuan</a:t>
                      </a:r>
                      <a:endParaRPr lang="en-ID" sz="1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Kedudukan dan Sumber Ilmu Pengetahuan dalam Islam</a:t>
                      </a:r>
                      <a:endParaRPr lang="en-ID" sz="1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Perintah dan kewajiban menuntut ilmu</a:t>
                      </a:r>
                      <a:endParaRPr lang="en-ID" sz="12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Keutamaan dan Kewajiban mengajarkan / mengamalkan ilmu 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d-ID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Hubungan Islam dengan Ilmu Pengetahuan</a:t>
                      </a:r>
                      <a:endParaRPr lang="en-ID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718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E61970-ABBC-BE70-BEAB-FFD19957826F}"/>
              </a:ext>
            </a:extLst>
          </p:cNvPr>
          <p:cNvSpPr txBox="1"/>
          <p:nvPr/>
        </p:nvSpPr>
        <p:spPr>
          <a:xfrm>
            <a:off x="253388" y="1882203"/>
            <a:ext cx="1630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kern="100" dirty="0">
                <a:solidFill>
                  <a:schemeClr val="bg2">
                    <a:lumMod val="90000"/>
                  </a:schemeClr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Islam</a:t>
            </a:r>
            <a:endParaRPr lang="en-ID" sz="3200" b="1" dirty="0">
              <a:solidFill>
                <a:schemeClr val="bg2">
                  <a:lumMod val="9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CF9FC-8408-55B2-3CB3-A4449F6A158B}"/>
              </a:ext>
            </a:extLst>
          </p:cNvPr>
          <p:cNvSpPr txBox="1"/>
          <p:nvPr/>
        </p:nvSpPr>
        <p:spPr>
          <a:xfrm>
            <a:off x="10333826" y="1992373"/>
            <a:ext cx="1630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b="1" kern="100" dirty="0">
                <a:solidFill>
                  <a:schemeClr val="bg2"/>
                </a:solidFill>
                <a:effectLst/>
                <a:latin typeface="Algerian" panose="04020705040A02060702" pitchFamily="82" charset="0"/>
                <a:cs typeface="Arial" panose="020B0604020202020204" pitchFamily="34" charset="0"/>
              </a:rPr>
              <a:t>Ilmu</a:t>
            </a:r>
            <a:endParaRPr lang="en-ID" sz="3200" b="1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9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3239B-24F6-2580-6B91-7C70B15D9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D18DB-9B44-AD99-3385-43AAF0D4822E}"/>
              </a:ext>
            </a:extLst>
          </p:cNvPr>
          <p:cNvSpPr txBox="1"/>
          <p:nvPr/>
        </p:nvSpPr>
        <p:spPr>
          <a:xfrm>
            <a:off x="-2" y="-4664"/>
            <a:ext cx="12192001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Macam-macam  Ilmu Pengetahuan dalam Islam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A3B42-E8FC-1B5A-5FB7-5A2265939D1E}"/>
              </a:ext>
            </a:extLst>
          </p:cNvPr>
          <p:cNvSpPr txBox="1"/>
          <p:nvPr/>
        </p:nvSpPr>
        <p:spPr>
          <a:xfrm>
            <a:off x="705080" y="654803"/>
            <a:ext cx="10256704" cy="574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750"/>
              </a:spcAft>
            </a:pPr>
            <a:r>
              <a:rPr lang="id-ID" sz="20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Macam-macam </a:t>
            </a:r>
            <a:r>
              <a:rPr lang="en-ID" sz="20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menurut </a:t>
            </a:r>
            <a:r>
              <a:rPr lang="en-ID" sz="20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Tauhid,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fiqh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tasawuf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kalam,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Tafsir,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Hadis,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fiqih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Teologi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juga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dua:</a:t>
            </a:r>
          </a:p>
          <a:p>
            <a:pPr marL="457200" indent="-457200" algn="just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naqliyah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aqliyah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d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Ihya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'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Ulum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ad-Din, Al-Ghazali </a:t>
            </a: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menggolongkan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 algn="just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fardu’ain</a:t>
            </a:r>
            <a:endParaRPr lang="id-ID" sz="2000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fardu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kifayah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diajarkan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82F57-6BA8-E812-0184-73E4A227F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9" t="22415" r="13583" b="16289"/>
          <a:stretch/>
        </p:blipFill>
        <p:spPr bwMode="auto">
          <a:xfrm>
            <a:off x="0" y="-1"/>
            <a:ext cx="1224968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F7E65-CAFA-1428-6329-9648CF334229}"/>
              </a:ext>
            </a:extLst>
          </p:cNvPr>
          <p:cNvSpPr txBox="1"/>
          <p:nvPr/>
        </p:nvSpPr>
        <p:spPr>
          <a:xfrm>
            <a:off x="-42319" y="-4664"/>
            <a:ext cx="1228940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Syarat-syarat  Ilmu Pengetahuan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79F73-9814-678E-D441-D925CFE5D1EB}"/>
              </a:ext>
            </a:extLst>
          </p:cNvPr>
          <p:cNvSpPr txBox="1"/>
          <p:nvPr/>
        </p:nvSpPr>
        <p:spPr>
          <a:xfrm>
            <a:off x="2522863" y="743440"/>
            <a:ext cx="7524520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24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Syarat-syarat Ilmu</a:t>
            </a:r>
          </a:p>
          <a:p>
            <a:pPr marL="342900" indent="-342900" algn="just">
              <a:buAutoNum type="arabicPeriod"/>
            </a:pPr>
            <a:r>
              <a:rPr lang="id-ID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Objektif</a:t>
            </a:r>
          </a:p>
          <a:p>
            <a:pPr algn="just"/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</a:t>
            </a:r>
            <a:r>
              <a:rPr lang="en-US" kern="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en-US" kern="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kern="0" spc="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upun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kern="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d-ID" b="1" i="1" spc="-20" dirty="0">
                <a:latin typeface="Times New Roman" panose="02020603050405020304" pitchFamily="18" charset="0"/>
              </a:rPr>
              <a:t>2. Metodik</a:t>
            </a:r>
          </a:p>
          <a:p>
            <a:pPr algn="just"/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3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en-US" kern="0" spc="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kern="0" spc="-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</a:t>
            </a:r>
            <a:r>
              <a:rPr lang="en-US" kern="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kern="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kern="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pc="-20" dirty="0">
              <a:latin typeface="Times New Roman" panose="02020603050405020304" pitchFamily="18" charset="0"/>
            </a:endParaRPr>
          </a:p>
          <a:p>
            <a:pPr algn="just"/>
            <a:r>
              <a:rPr lang="id-ID" b="1" i="1" spc="-20" dirty="0">
                <a:latin typeface="Times New Roman" panose="02020603050405020304" pitchFamily="18" charset="0"/>
              </a:rPr>
              <a:t>3. Sistematis</a:t>
            </a:r>
          </a:p>
          <a:p>
            <a:pPr algn="just"/>
            <a:r>
              <a:rPr lang="id-ID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kern="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kern="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uruh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pc="-20" dirty="0">
              <a:latin typeface="Times New Roman" panose="02020603050405020304" pitchFamily="18" charset="0"/>
            </a:endParaRPr>
          </a:p>
          <a:p>
            <a:pPr algn="just"/>
            <a:r>
              <a:rPr lang="id-ID" b="1" i="1" spc="-20" dirty="0">
                <a:latin typeface="Times New Roman" panose="02020603050405020304" pitchFamily="18" charset="0"/>
              </a:rPr>
              <a:t>4. Universal</a:t>
            </a:r>
          </a:p>
          <a:p>
            <a:pPr algn="just"/>
            <a:r>
              <a:rPr lang="id-ID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</a:t>
            </a:r>
            <a:r>
              <a:rPr lang="en-US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716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2394C-A156-E853-BFE7-DBC1D7EAD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9" t="22415" r="13583" b="16289"/>
          <a:stretch/>
        </p:blipFill>
        <p:spPr bwMode="auto">
          <a:xfrm>
            <a:off x="0" y="-1"/>
            <a:ext cx="1224968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14A65BF-2496-4921-31E6-7C4D57B9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082" y="544139"/>
            <a:ext cx="7072829" cy="57322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altLang="en-US" b="1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iri-ciri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{engetahuan 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endParaRPr lang="id-ID" altLang="en-US" b="1" i="1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percobaan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</a:t>
            </a: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endParaRPr lang="id-ID" altLang="en-US" b="1" i="1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bagian-bagian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rinci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Verifikatif</a:t>
            </a:r>
            <a:endParaRPr lang="id-ID" altLang="en-US" b="1" i="1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dikaji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Logis</a:t>
            </a:r>
            <a:endParaRPr lang="id-ID" altLang="en-US" b="1" i="1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r>
              <a:rPr lang="id-ID" altLang="en-US" b="1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Berfikir mendalam dan teliti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id-ID" altLang="en-US" b="1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berdasarkan kaidah ilmu pengetahuan yang dapat di pertanggung jawabkan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1" i="1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cermat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dibuktikan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teliti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AC20C-A1E1-680E-A504-E00372FF2A24}"/>
              </a:ext>
            </a:extLst>
          </p:cNvPr>
          <p:cNvSpPr txBox="1"/>
          <p:nvPr/>
        </p:nvSpPr>
        <p:spPr>
          <a:xfrm>
            <a:off x="-42319" y="-4664"/>
            <a:ext cx="1228940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Ciri-ciri  Ilmu Pengetahuan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5052-5BE9-C077-457B-03B1384B1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32FB8-F262-FB7E-EDA1-A6CE8502C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9" t="22415" r="13583" b="16289"/>
          <a:stretch/>
        </p:blipFill>
        <p:spPr bwMode="auto">
          <a:xfrm>
            <a:off x="0" y="-1"/>
            <a:ext cx="1224968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9CDB0-A04F-A3C5-1024-D0544A4EF1CD}"/>
              </a:ext>
            </a:extLst>
          </p:cNvPr>
          <p:cNvSpPr txBox="1"/>
          <p:nvPr/>
        </p:nvSpPr>
        <p:spPr>
          <a:xfrm>
            <a:off x="-86387" y="-4664"/>
            <a:ext cx="1228940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Macam-macam  Ilmu Pengetahuan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F960F-EC16-D3FA-CEDA-95C8A8F8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029" y="563781"/>
            <a:ext cx="7832993" cy="60400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altLang="en-US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Macam-macam Ilmu Pengetahuan secara Umum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gejala-gejala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kekayaannya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agama Islam, Kristen,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Katolik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Hindu, dan lain-lain.</a:t>
            </a:r>
          </a:p>
          <a:p>
            <a:pPr marL="457200" indent="-457200">
              <a:buFontTx/>
              <a:buAutoNum type="arabicPeriod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perbintangan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astronomi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hayat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lain-lain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pengamatan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eksperimen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penyelidikan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FFC03-3D73-9E96-5923-1E33D2AA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B86B21-DA3F-856E-A22A-4E1DA791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9" t="22415" r="13583" b="16289"/>
          <a:stretch/>
        </p:blipFill>
        <p:spPr bwMode="auto">
          <a:xfrm>
            <a:off x="0" y="-1"/>
            <a:ext cx="12249680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9AE0D-009C-6421-6079-9876A44490DF}"/>
              </a:ext>
            </a:extLst>
          </p:cNvPr>
          <p:cNvSpPr txBox="1"/>
          <p:nvPr/>
        </p:nvSpPr>
        <p:spPr>
          <a:xfrm>
            <a:off x="-86387" y="-4664"/>
            <a:ext cx="12289403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Macam-macam  Ilmu Pengetahuan Menurut Islam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C428-B70D-5D74-CB48-9B5B41054F35}"/>
              </a:ext>
            </a:extLst>
          </p:cNvPr>
          <p:cNvSpPr txBox="1"/>
          <p:nvPr/>
        </p:nvSpPr>
        <p:spPr>
          <a:xfrm>
            <a:off x="1894901" y="489552"/>
            <a:ext cx="9981282" cy="574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Aft>
                <a:spcPts val="750"/>
              </a:spcAft>
            </a:pP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: 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fiqh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tasawuf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kalam,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falsafah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Tafsir,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Hadis,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fiqih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Teologi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ctr">
              <a:spcBef>
                <a:spcPts val="750"/>
              </a:spcBef>
              <a:spcAft>
                <a:spcPts val="1500"/>
              </a:spcAft>
            </a:pP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diklasifikasikan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l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naqliyah</a:t>
            </a:r>
            <a:endParaRPr lang="id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aqliyah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d-ID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>
              <a:spcBef>
                <a:spcPts val="750"/>
              </a:spcBef>
              <a:spcAft>
                <a:spcPts val="1500"/>
              </a:spcAft>
            </a:pP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Ihya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'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Ulum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ad-Din, Al-Ghazali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mengklasifikasikan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dua,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fardu'ain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ctr">
              <a:spcBef>
                <a:spcPts val="750"/>
              </a:spcBef>
              <a:spcAft>
                <a:spcPts val="1500"/>
              </a:spcAft>
              <a:buAutoNum type="arabicPeriod"/>
            </a:pPr>
            <a:r>
              <a:rPr lang="id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fardu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kifayah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diajarkan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67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DBDC0-47DD-152C-1FED-39BFDFE78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55F30-B514-5AE4-BC0C-9BB843BB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068ED-8A6E-DEA6-69B7-501038C74135}"/>
              </a:ext>
            </a:extLst>
          </p:cNvPr>
          <p:cNvSpPr txBox="1"/>
          <p:nvPr/>
        </p:nvSpPr>
        <p:spPr>
          <a:xfrm>
            <a:off x="-2" y="-4664"/>
            <a:ext cx="12192001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Macam-macam  Ilmu Pengetahuan dalam Islam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A5A48E-F3DF-72E4-55D8-63754A390156}"/>
              </a:ext>
            </a:extLst>
          </p:cNvPr>
          <p:cNvSpPr txBox="1">
            <a:spLocks/>
          </p:cNvSpPr>
          <p:nvPr/>
        </p:nvSpPr>
        <p:spPr>
          <a:xfrm>
            <a:off x="838200" y="688537"/>
            <a:ext cx="5181600" cy="22745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Ilmu yang wajib di pelajari: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Ilmu Tauhid / Aqidah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Ilmu Fiqih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Ilmu Tasawuf/Akhlak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E835447-881E-5125-0FDF-2461EEBD4BC6}"/>
              </a:ext>
            </a:extLst>
          </p:cNvPr>
          <p:cNvSpPr txBox="1">
            <a:spLocks/>
          </p:cNvSpPr>
          <p:nvPr/>
        </p:nvSpPr>
        <p:spPr>
          <a:xfrm>
            <a:off x="6282369" y="646057"/>
            <a:ext cx="5181600" cy="293366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Ilmu yang haram di pelajari :</a:t>
            </a:r>
            <a:endParaRPr lang="id-ID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Ilmu Syihir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Ath-Thilasmat (Ilmu Mantera / gendam)</a:t>
            </a:r>
            <a:endParaRPr lang="id-ID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Ar-Raml (Ilmu Ramal).</a:t>
            </a:r>
            <a:endParaRPr lang="id-ID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At-Tanjim / Nujum(Astrologi)</a:t>
            </a:r>
            <a:endParaRPr lang="id-ID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 Jafr (Ilmu Kode /Rumus).</a:t>
            </a:r>
            <a:endParaRPr lang="id-ID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en-ID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03861E-B6AC-9DBC-A498-5571B3084D03}"/>
              </a:ext>
            </a:extLst>
          </p:cNvPr>
          <p:cNvSpPr txBox="1">
            <a:spLocks/>
          </p:cNvSpPr>
          <p:nvPr/>
        </p:nvSpPr>
        <p:spPr>
          <a:xfrm>
            <a:off x="6291549" y="3820598"/>
            <a:ext cx="5181600" cy="293366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i="1" dirty="0"/>
              <a:t>Cara Memilih Guru Menurut Syech Az-zarnuji (Kitab Ta’limal Muta’alim) 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/>
              <a:t>Orang yang alim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/>
              <a:t>Bersifat Wara’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400" dirty="0"/>
              <a:t>Usianya lebih tua, diatas penuntut ilmu</a:t>
            </a:r>
          </a:p>
          <a:p>
            <a:pPr marL="0" indent="0">
              <a:buNone/>
            </a:pPr>
            <a:endParaRPr lang="en-ID" sz="24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C73602B-8DD9-2CDD-069F-DF508C0B3E37}"/>
              </a:ext>
            </a:extLst>
          </p:cNvPr>
          <p:cNvSpPr txBox="1">
            <a:spLocks/>
          </p:cNvSpPr>
          <p:nvPr/>
        </p:nvSpPr>
        <p:spPr>
          <a:xfrm>
            <a:off x="838200" y="3828100"/>
            <a:ext cx="5181600" cy="293366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Syarat Menuntut Ilmu :</a:t>
            </a:r>
            <a:endParaRPr lang="id-ID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Cerdas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Bersungguh-sungguh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Kesabaran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 biaya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Ta’dzim pada guru / Bimbingan guru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Waktu yang lama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3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EA146-EDB7-8BBB-583E-B28B74C0B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9094F-981B-F7EC-30FE-C4D3C8CD5FCA}"/>
              </a:ext>
            </a:extLst>
          </p:cNvPr>
          <p:cNvSpPr txBox="1"/>
          <p:nvPr/>
        </p:nvSpPr>
        <p:spPr>
          <a:xfrm>
            <a:off x="0" y="-4664"/>
            <a:ext cx="12191999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Kedudukan dan Sumber Ilmu Pengetahuan dalam Islam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77707-2108-4DB2-39E5-19EFCC4ED229}"/>
              </a:ext>
            </a:extLst>
          </p:cNvPr>
          <p:cNvSpPr txBox="1"/>
          <p:nvPr/>
        </p:nvSpPr>
        <p:spPr>
          <a:xfrm>
            <a:off x="947449" y="648095"/>
            <a:ext cx="1038890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sains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konsep-konsep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sains,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pujian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Sumber Ilmu Pengetahuan antara lain : </a:t>
            </a: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Al-Quran/Wahyu ( Qauliyah / Ucapan, Qauniyah / Fenomena Alam)</a:t>
            </a:r>
          </a:p>
          <a:p>
            <a:pPr algn="just"/>
            <a:endParaRPr lang="id-ID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Al Hadits</a:t>
            </a:r>
          </a:p>
          <a:p>
            <a:pPr algn="l"/>
            <a:endParaRPr lang="id-ID" sz="2000" b="1" i="1" dirty="0">
              <a:solidFill>
                <a:srgbClr val="95373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</a:t>
            </a:r>
            <a:r>
              <a:rPr lang="id-ID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pt-BR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</a:p>
          <a:p>
            <a:pPr algn="l"/>
            <a:endParaRPr lang="pt-BR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 Semes</a:t>
            </a:r>
            <a:r>
              <a:rPr lang="id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2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t-BR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alam</a:t>
            </a:r>
            <a:endParaRPr lang="id-ID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d-ID" b="1" dirty="0">
              <a:latin typeface="ff2"/>
            </a:endParaRPr>
          </a:p>
          <a:p>
            <a:pPr algn="just"/>
            <a:r>
              <a:rPr lang="id-ID" sz="24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Kedudukan Ilmu dalam Islam :</a:t>
            </a:r>
            <a:r>
              <a:rPr lang="id-ID" sz="24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agung dan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ibadah </a:t>
            </a:r>
            <a:r>
              <a:rPr lang="en-ID" sz="200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Allah. 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30E3A-3991-D5A2-D291-1107E7CA0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7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8A8EE-9554-D14B-4380-055501C2CC73}"/>
              </a:ext>
            </a:extLst>
          </p:cNvPr>
          <p:cNvSpPr txBox="1"/>
          <p:nvPr/>
        </p:nvSpPr>
        <p:spPr>
          <a:xfrm>
            <a:off x="0" y="-4664"/>
            <a:ext cx="12191999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Sumber Ilmu Pengetahuan dalam Islam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(Sumber Manusia)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BE3CD-1014-55DC-AA1A-31A665F4FAF6}"/>
              </a:ext>
            </a:extLst>
          </p:cNvPr>
          <p:cNvSpPr txBox="1"/>
          <p:nvPr/>
        </p:nvSpPr>
        <p:spPr>
          <a:xfrm>
            <a:off x="944695" y="703568"/>
            <a:ext cx="103696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1500"/>
              </a:spcAft>
            </a:pPr>
            <a:r>
              <a:rPr lang="id-ID" sz="28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 Manusia</a:t>
            </a:r>
          </a:p>
          <a:p>
            <a:pPr algn="just" fontAlgn="ctr">
              <a:spcAft>
                <a:spcPts val="1500"/>
              </a:spcAft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1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menyimpulkan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Empirisme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Rasionalisme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Intuisi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-Wahyu.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Al-Qur'an,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sz="2800" b="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Kesimpulan :</a:t>
            </a:r>
            <a:r>
              <a:rPr lang="id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pengejawata</a:t>
            </a:r>
            <a:r>
              <a:rPr lang="id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3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lpaper Alam Semesta - Gambar gratis di Pixabay">
            <a:extLst>
              <a:ext uri="{FF2B5EF4-FFF2-40B4-BE49-F238E27FC236}">
                <a16:creationId xmlns:a16="http://schemas.microsoft.com/office/drawing/2014/main" id="{3AEFD432-701C-FC2D-6B7F-CF1D2B29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"/>
            <a:ext cx="12192000" cy="68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B4641-F651-0950-535D-3BC25300FEE3}"/>
              </a:ext>
            </a:extLst>
          </p:cNvPr>
          <p:cNvSpPr txBox="1"/>
          <p:nvPr/>
        </p:nvSpPr>
        <p:spPr>
          <a:xfrm>
            <a:off x="977747" y="1035236"/>
            <a:ext cx="10435728" cy="530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1500"/>
              </a:spcAft>
            </a:pPr>
            <a:r>
              <a:rPr lang="en-ID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 </a:t>
            </a:r>
            <a:r>
              <a:rPr lang="en-ID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endParaRPr lang="id-ID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Aft>
                <a:spcPts val="1500"/>
              </a:spcAft>
            </a:pP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fontAlgn="ctr">
              <a:spcBef>
                <a:spcPts val="750"/>
              </a:spcBef>
              <a:spcAft>
                <a:spcPts val="750"/>
              </a:spcAft>
            </a:pPr>
            <a:r>
              <a:rPr lang="id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ontoh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Bef>
                <a:spcPts val="750"/>
              </a:spcBef>
              <a:spcAft>
                <a:spcPts val="600"/>
              </a:spcAft>
            </a:pPr>
            <a:r>
              <a:rPr lang="id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inti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bintang</a:t>
            </a:r>
            <a:endParaRPr lang="en-ID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600"/>
              </a:spcAft>
            </a:pPr>
            <a:r>
              <a:rPr lang="id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en-ID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syaraf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endParaRPr lang="en-ID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hasrat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timbul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tuntutan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Kesimpulan :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semesta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Alam (IPA). IPA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merawat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melestarikan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40752-8141-91F3-5C50-343614E76AF2}"/>
              </a:ext>
            </a:extLst>
          </p:cNvPr>
          <p:cNvSpPr txBox="1"/>
          <p:nvPr/>
        </p:nvSpPr>
        <p:spPr>
          <a:xfrm>
            <a:off x="0" y="-4664"/>
            <a:ext cx="12191999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Sumber Ilmu Pengetahuan dalam Islam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(Alam Semesta)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6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ngacara Perceraian di Bali - Pengacara di Bali">
            <a:extLst>
              <a:ext uri="{FF2B5EF4-FFF2-40B4-BE49-F238E27FC236}">
                <a16:creationId xmlns:a16="http://schemas.microsoft.com/office/drawing/2014/main" id="{0ABC250F-DB68-3660-8CDA-48A395D0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6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30E978-C8A6-DEB0-8A77-6958ECFAB041}"/>
              </a:ext>
            </a:extLst>
          </p:cNvPr>
          <p:cNvSpPr txBox="1"/>
          <p:nvPr/>
        </p:nvSpPr>
        <p:spPr>
          <a:xfrm>
            <a:off x="680289" y="620422"/>
            <a:ext cx="11096742" cy="5283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1500"/>
              </a:spcAft>
            </a:pPr>
            <a:r>
              <a:rPr lang="en-ID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ID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endParaRPr lang="id-ID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Aft>
                <a:spcPts val="1500"/>
              </a:spcAft>
            </a:pP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dipelajari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mengembangkannya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eksperimen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Hukum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filsafat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intrinsik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penalaran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id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ntoh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sains,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lain: </a:t>
            </a:r>
          </a:p>
          <a:p>
            <a:pPr algn="just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Ohm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resistansi</a:t>
            </a:r>
            <a:endParaRPr lang="en-ID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kekekalan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dimusnahkan</a:t>
            </a:r>
            <a:endParaRPr lang="en-ID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segregasi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Mendel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diwariskan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endParaRPr lang="en-ID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id-ID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Kesimpulan :</a:t>
            </a:r>
          </a:p>
          <a:p>
            <a:pPr algn="just">
              <a:spcBef>
                <a:spcPts val="750"/>
              </a:spcBef>
              <a:spcAft>
                <a:spcPts val="1500"/>
              </a:spcAft>
            </a:pP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zaman Yunani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kuno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filsuf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Aristoteles, Plato, dan St. Thomas Aquinas. 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tertua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AAC8E-5FA4-59FD-C578-B057C71E09FD}"/>
              </a:ext>
            </a:extLst>
          </p:cNvPr>
          <p:cNvSpPr txBox="1"/>
          <p:nvPr/>
        </p:nvSpPr>
        <p:spPr>
          <a:xfrm>
            <a:off x="0" y="-4664"/>
            <a:ext cx="12316858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Sumber Ilmu Pengetahuan dalam Islam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(Hukum Alam)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kelumit tentang Imam Malik - Seorang Sarjana Besar Hadis">
            <a:extLst>
              <a:ext uri="{FF2B5EF4-FFF2-40B4-BE49-F238E27FC236}">
                <a16:creationId xmlns:a16="http://schemas.microsoft.com/office/drawing/2014/main" id="{7EDD1752-4DF8-65FD-7B0D-AE27A0F3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4" y="0"/>
            <a:ext cx="1228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8AC5E-BE72-698D-CC20-E2A1F39121DD}"/>
              </a:ext>
            </a:extLst>
          </p:cNvPr>
          <p:cNvSpPr txBox="1"/>
          <p:nvPr/>
        </p:nvSpPr>
        <p:spPr>
          <a:xfrm>
            <a:off x="-97404" y="-4664"/>
            <a:ext cx="12289403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Perintah dan kewajiban menuntut Ilmu </a:t>
            </a:r>
            <a:r>
              <a:rPr lang="id-ID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(Al-Quran)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487AD-B9C8-6664-A9E3-04A0480BC091}"/>
              </a:ext>
            </a:extLst>
          </p:cNvPr>
          <p:cNvSpPr txBox="1"/>
          <p:nvPr/>
        </p:nvSpPr>
        <p:spPr>
          <a:xfrm>
            <a:off x="594912" y="707622"/>
            <a:ext cx="1071941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satu-satunya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 di dunia yang sangat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paling)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QS. Al-</a:t>
            </a:r>
            <a:r>
              <a:rPr lang="en-ID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Mujaad</a:t>
            </a:r>
            <a:r>
              <a:rPr lang="id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en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id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id-I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__omar_6952f9"/>
                <a:cs typeface="+mj-cs"/>
              </a:rPr>
              <a:t>يٰٓاَيُّهَا الَّذِيْنَ اٰمَنُوْٓا اِذَا قِيْلَ لَكُمْ تَفَسَّحُوْا فِى الْمَجٰلِسِ فَافْسَحُوْا يَفْسَحِ اللّٰهُ لَكُمْۚ وَاِذَا قِيْلَ انْشُزُوْا فَانْشُزُوْا يَرْفَعِ اللّٰهُ الَّذِيْنَ اٰمَنُوْا مِنْكُمْۙ وَالَّذِيْنَ اُوْتُوا الْعِلْمَ دَرَجٰتٍۗ وَاللّٰهُ بِمَا تَعْمَلُوْنَ خَبِيْرٌ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__omar_6952f9"/>
                <a:cs typeface="+mj-cs"/>
              </a:rPr>
              <a:t> </a:t>
            </a:r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__omar_6952f9"/>
                <a:cs typeface="+mj-cs"/>
              </a:rPr>
              <a:t>۝١١</a:t>
            </a:r>
            <a:r>
              <a:rPr kumimoji="0" lang="id-ID" altLang="en-US" sz="2800" i="0" u="none" strike="noStrike" cap="none" normalizeH="0" baseline="0" dirty="0">
                <a:ln>
                  <a:noFill/>
                </a:ln>
                <a:effectLst/>
                <a:latin typeface="__omar_6952f9"/>
                <a:cs typeface="+mj-cs"/>
              </a:rPr>
              <a:t> </a:t>
            </a:r>
          </a:p>
          <a:p>
            <a:pPr algn="just"/>
            <a:endParaRPr lang="id-ID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berdirilah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meninggikan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antaramu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orang-orang yang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dan Allah Maha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kerjakan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id-ID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Al </a:t>
            </a:r>
            <a:r>
              <a:rPr lang="es-E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Baqarah</a:t>
            </a:r>
            <a:r>
              <a:rPr lang="es-E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s-E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31:</a:t>
            </a:r>
            <a:endParaRPr lang="id-ID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2800" b="0" i="0" dirty="0">
                <a:solidFill>
                  <a:srgbClr val="111827"/>
                </a:solidFill>
                <a:effectLst/>
                <a:latin typeface="__omar_6952f9"/>
              </a:rPr>
              <a:t>وَعَلَّمَ اٰدَمَ الْاَسْمَاۤءَ كُلَّهَا ثُمَّ عَرَضَهُمْ عَلَى الْمَلٰۤىِٕكَةِ فَقَالَ اَنْۢبِـُٔوْنِيْ بِاَسْمَاۤءِ هٰٓؤُلَاۤءِ اِنْ كُنْتُمْ صٰدِقِيْنَ ۝٣١</a:t>
            </a:r>
            <a:br>
              <a:rPr lang="ar-SA" sz="2800" dirty="0"/>
            </a:br>
            <a:endParaRPr lang="id-ID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“Dan Dia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Nama-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benda-benda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seluruhnya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mengemukakannya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Malaikat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berfirman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Sebutkanlah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-Ku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benda-benda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endParaRPr lang="id-ID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942C0-4878-3EE0-5F03-8905F69B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 animasi papan tulis kelas nocopyright latar video pembelajaran">
            <a:extLst>
              <a:ext uri="{FF2B5EF4-FFF2-40B4-BE49-F238E27FC236}">
                <a16:creationId xmlns:a16="http://schemas.microsoft.com/office/drawing/2014/main" id="{C25E84ED-E71A-5F35-FFBC-7E5C96DE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D4359-384E-0C98-B8F8-2344CDC514D0}"/>
              </a:ext>
            </a:extLst>
          </p:cNvPr>
          <p:cNvSpPr txBox="1"/>
          <p:nvPr/>
        </p:nvSpPr>
        <p:spPr>
          <a:xfrm>
            <a:off x="0" y="6455617"/>
            <a:ext cx="12192000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Islam dan Ilmu Pengetahuan Pertemuan ke 14</a:t>
            </a:r>
            <a:r>
              <a:rPr lang="id-ID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Mustofa, S.S.I., </a:t>
            </a:r>
            <a:r>
              <a:rPr lang="en-US" sz="2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M.I.Kom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ID" sz="2000" dirty="0">
              <a:solidFill>
                <a:srgbClr val="0070C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ECD44C-37ED-80D6-6E66-CEC5A763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13" y="793416"/>
            <a:ext cx="6995711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__omar_6952f9"/>
                <a:cs typeface="+mj-cs"/>
              </a:rPr>
              <a:t>يٰٓاَيُّهَا الَّذِيْنَ اٰمَنُوْٓا اِذَا قِيْلَ لَكُمْ تَفَسَّحُوْا فِى الْمَجٰلِسِ فَافْسَحُوْا يَفْسَحِ اللّٰهُ لَكُمْۚ وَاِذَا قِيْلَ انْشُزُوْا فَانْشُزُوْا يَرْفَعِ اللّٰهُ الَّذِيْنَ اٰمَنُوْا مِنْكُمْۙ وَالَّذِيْنَ اُوْتُوا الْعِلْمَ دَرَجٰتٍۗ وَاللّٰهُ بِمَا تَعْمَلُوْنَ خَبِيْرٌ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__omar_6952f9"/>
                <a:cs typeface="+mj-cs"/>
              </a:rPr>
              <a:t> </a:t>
            </a:r>
            <a:r>
              <a:rPr kumimoji="0" lang="ar-SA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__omar_6952f9"/>
                <a:cs typeface="+mj-cs"/>
              </a:rPr>
              <a:t>۝١١</a:t>
            </a: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__omar_6952f9"/>
                <a:cs typeface="+mj-cs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altLang="en-US" sz="1200" dirty="0">
              <a:solidFill>
                <a:schemeClr val="bg1"/>
              </a:solidFill>
              <a:latin typeface="__omar_6952f9"/>
              <a:cs typeface="Arial" panose="020B0604020202020204" pitchFamily="34" charset="0"/>
            </a:endParaRPr>
          </a:p>
          <a:p>
            <a:pPr lvl="0" algn="just"/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kelapangan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majelis-majelis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lapangkanlah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kelapangan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Berdirilah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(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berdirilah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Allah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mengangkat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orang-orang yang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Allah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Mahateliti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kerjakan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id-ID" alt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>
                <a:solidFill>
                  <a:schemeClr val="bg1"/>
                </a:solidFill>
                <a:latin typeface="__Inter_9d3317"/>
              </a:rPr>
              <a:t>Al-</a:t>
            </a:r>
            <a:r>
              <a:rPr lang="en-US" altLang="en-US" b="1" dirty="0" err="1">
                <a:solidFill>
                  <a:schemeClr val="bg1"/>
                </a:solidFill>
                <a:latin typeface="__Inter_9d3317"/>
              </a:rPr>
              <a:t>Mujad</a:t>
            </a:r>
            <a:r>
              <a:rPr lang="id-ID" altLang="en-US" b="1" dirty="0">
                <a:solidFill>
                  <a:schemeClr val="bg1"/>
                </a:solidFill>
                <a:latin typeface="__Inter_9d3317"/>
              </a:rPr>
              <a:t>a</a:t>
            </a:r>
            <a:r>
              <a:rPr lang="en-US" altLang="en-US" b="1" dirty="0" err="1">
                <a:solidFill>
                  <a:schemeClr val="bg1"/>
                </a:solidFill>
                <a:latin typeface="__Inter_9d3317"/>
              </a:rPr>
              <a:t>lah</a:t>
            </a:r>
            <a:r>
              <a:rPr lang="en-US" altLang="en-US" b="1" dirty="0">
                <a:solidFill>
                  <a:schemeClr val="bg1"/>
                </a:solidFill>
                <a:latin typeface="__Inter_9d3317"/>
              </a:rPr>
              <a:t> · Ayat 11</a:t>
            </a:r>
            <a:r>
              <a:rPr lang="id-ID" altLang="en-US" b="1" dirty="0">
                <a:solidFill>
                  <a:schemeClr val="bg1"/>
                </a:solidFill>
                <a:latin typeface="__Inter_9d3317"/>
              </a:rPr>
              <a:t>)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kelumit tentang Imam Malik - Seorang Sarjana Besar Hadis">
            <a:extLst>
              <a:ext uri="{FF2B5EF4-FFF2-40B4-BE49-F238E27FC236}">
                <a16:creationId xmlns:a16="http://schemas.microsoft.com/office/drawing/2014/main" id="{A1F9C7B9-CB8C-1E51-F359-1DFD8E18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04" y="0"/>
            <a:ext cx="1228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E85A9E-1D47-0D3F-DC60-9BAE89CD189F}"/>
              </a:ext>
            </a:extLst>
          </p:cNvPr>
          <p:cNvSpPr txBox="1"/>
          <p:nvPr/>
        </p:nvSpPr>
        <p:spPr>
          <a:xfrm>
            <a:off x="-97404" y="-4664"/>
            <a:ext cx="12289403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Perintah dan kewajiban menuntut Ilmu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(Al-Quran)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A1CC4-4B3F-1401-453D-2BFB728670E6}"/>
              </a:ext>
            </a:extLst>
          </p:cNvPr>
          <p:cNvSpPr txBox="1"/>
          <p:nvPr/>
        </p:nvSpPr>
        <p:spPr>
          <a:xfrm>
            <a:off x="506777" y="654956"/>
            <a:ext cx="1093974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Al Baqarah 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239:</a:t>
            </a:r>
            <a:endParaRPr lang="id-ID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ar-SA" sz="2800" dirty="0"/>
            </a:br>
            <a:r>
              <a:rPr lang="ar-SA" sz="2800" b="0" i="0" dirty="0">
                <a:solidFill>
                  <a:srgbClr val="111827"/>
                </a:solidFill>
                <a:effectLst/>
                <a:latin typeface="__omar_6952f9"/>
              </a:rPr>
              <a:t>فَاِنْ خِفْتُمْ فَرِجَالًا اَوْ رُكْبَانًاۚ فَاِذَآ اَمِنْتُمْ فَاذْكُرُوا اللّٰهَ كَمَا عَلَّمَكُمْ مَّا لَمْ تَكُوْنُوْا تَعْلَمُوْنَ </a:t>
            </a:r>
            <a:r>
              <a:rPr lang="ar-SA" sz="2800" b="0" i="0" dirty="0">
                <a:effectLst/>
                <a:latin typeface="__omar_6952f9"/>
              </a:rPr>
              <a:t>۝٢٣٩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“Jika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Maka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Shalatlah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sambil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berkendaraan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shalatlah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sebagaimana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ketahui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id-ID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r-SA" sz="2400" b="0" i="0" dirty="0">
                <a:solidFill>
                  <a:srgbClr val="001D35"/>
                </a:solidFill>
                <a:effectLst/>
                <a:latin typeface="Google Sans"/>
              </a:rPr>
              <a:t>عَلَّمَ الْقُرْاٰنَۗ</a:t>
            </a:r>
            <a:r>
              <a:rPr lang="ar-SA" sz="36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id-ID" sz="3600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-Rahman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</a:rPr>
              <a:t>الَّذِيْ عَلَّمَ بِالْقَلَمِۙ ۝٤</a:t>
            </a:r>
            <a:r>
              <a:rPr lang="id-ID" sz="2000" b="0" i="0" dirty="0">
                <a:solidFill>
                  <a:srgbClr val="111827"/>
                </a:solidFill>
                <a:effectLst/>
                <a:latin typeface="__omar_6952f9"/>
              </a:rPr>
              <a:t> 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perantaran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kalam.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QS. Al-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A’laq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ar-SA" sz="2000" i="1" dirty="0"/>
            </a:br>
            <a:br>
              <a:rPr lang="ar-SA" sz="2000" b="0" i="0" dirty="0">
                <a:solidFill>
                  <a:srgbClr val="111827"/>
                </a:solidFill>
                <a:effectLst/>
                <a:latin typeface="__omar_6952f9"/>
              </a:rPr>
            </a:br>
            <a:r>
              <a:rPr lang="ar-SA" sz="2000" b="0" i="0" dirty="0">
                <a:solidFill>
                  <a:srgbClr val="111827"/>
                </a:solidFill>
                <a:effectLst/>
                <a:latin typeface="__omar_6952f9"/>
              </a:rPr>
              <a:t>عَلَّمَ الْاِنْسَانَ مَا لَمْ يَعْلَمْۗ ۝٥</a:t>
            </a:r>
            <a:r>
              <a:rPr lang="id-ID" sz="2000" b="0" i="0" dirty="0">
                <a:solidFill>
                  <a:srgbClr val="111827"/>
                </a:solidFill>
                <a:effectLst/>
                <a:latin typeface="__omar_6952f9"/>
              </a:rPr>
              <a:t>  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diketahuinya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QS. Al-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A’laq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id-ID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A36B-9020-4C1D-FC3F-559A71BD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toh Kitab Karya Ulama yang Berisi Periwayatan Hadits – Al I'tishom">
            <a:extLst>
              <a:ext uri="{FF2B5EF4-FFF2-40B4-BE49-F238E27FC236}">
                <a16:creationId xmlns:a16="http://schemas.microsoft.com/office/drawing/2014/main" id="{8BB41B8E-5943-FE8F-5266-53791ED0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D3819-69F7-78E0-825A-1B26BF1805B9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Perintah dan kewajiban menuntut Ilmu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(Hadits)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39D33B-D88D-2C15-1CD2-067B48B5732D}"/>
              </a:ext>
            </a:extLst>
          </p:cNvPr>
          <p:cNvSpPr txBox="1"/>
          <p:nvPr/>
        </p:nvSpPr>
        <p:spPr>
          <a:xfrm>
            <a:off x="638978" y="508608"/>
            <a:ext cx="825163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Hadits Menuntut Ilmu:</a:t>
            </a:r>
          </a:p>
          <a:p>
            <a:endParaRPr lang="id-ID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(HR. Ibnu </a:t>
            </a:r>
            <a:r>
              <a:rPr lang="en-ID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Majah</a:t>
            </a:r>
            <a: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menempuh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surga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(HR Muslim)</a:t>
            </a:r>
            <a:r>
              <a:rPr lang="ar-AE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pulang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," (HR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Tirmidzi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AE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"Jika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terputuslah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sedekah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jariyah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diambil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shalih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mendoakannya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(HR Muslim)</a:t>
            </a:r>
            <a:r>
              <a:rPr lang="ar-AE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5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ntoh Kitab Karya Ulama yang Berisi Periwayatan Hadits – Al I'tishom">
            <a:extLst>
              <a:ext uri="{FF2B5EF4-FFF2-40B4-BE49-F238E27FC236}">
                <a16:creationId xmlns:a16="http://schemas.microsoft.com/office/drawing/2014/main" id="{92E0BAF7-9724-989D-7DF1-9F162BF0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B8E4A9-D2AD-3617-76E8-A6730F7C4983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Perintah dan kewajiban menuntut Ilmu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(Hadits)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23AD0-E0F5-78E0-2291-B9C50FDBC302}"/>
              </a:ext>
            </a:extLst>
          </p:cNvPr>
          <p:cNvSpPr txBox="1"/>
          <p:nvPr/>
        </p:nvSpPr>
        <p:spPr>
          <a:xfrm>
            <a:off x="616944" y="813915"/>
            <a:ext cx="785502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menanamkan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meletakkan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kalung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permata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mutiara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leher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(HR Ibnu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Berilmulah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beramal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beraktivitas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 (HR Bukhari).</a:t>
            </a:r>
            <a:br>
              <a:rPr lang="en-ID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dunia,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menginginkan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keduanya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(dunia dan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hendaklah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," (HR Ahmad).</a:t>
            </a:r>
            <a:endParaRPr lang="en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9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mbar Background Fenomena Alam Yang Indah, Vektor dan File ...">
            <a:extLst>
              <a:ext uri="{FF2B5EF4-FFF2-40B4-BE49-F238E27FC236}">
                <a16:creationId xmlns:a16="http://schemas.microsoft.com/office/drawing/2014/main" id="{2B40B639-DEF7-93CA-FD46-45384CD0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202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629A4D-47D7-4293-7E28-7EC76FFD2829}"/>
              </a:ext>
            </a:extLst>
          </p:cNvPr>
          <p:cNvSpPr txBox="1"/>
          <p:nvPr/>
        </p:nvSpPr>
        <p:spPr>
          <a:xfrm>
            <a:off x="716097" y="576226"/>
            <a:ext cx="1099483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Fenomena Alam</a:t>
            </a:r>
          </a:p>
          <a:p>
            <a:pPr algn="just"/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Sumber-sumber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diwahyukan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Alquran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ayat-ayat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Al Baqarah 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164: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penciptaan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langit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bergantinya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siang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bahtera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berlayar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Allah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langit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kering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Dia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sebarkan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pengisaran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dikendalikan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langit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tanda-tanda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keesaan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kebesaran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Allah)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memikirkan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Syuura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53: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pengajaran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 Quran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cerita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-buat,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membenarkan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kitabkitab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02A70-5D85-37D8-ECF6-C03E1B29C236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Perintah dan kewajiban menuntut Ilmu </a:t>
            </a: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(Fenomena Alam)</a:t>
            </a:r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3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Background Aesthetic">
            <a:extLst>
              <a:ext uri="{FF2B5EF4-FFF2-40B4-BE49-F238E27FC236}">
                <a16:creationId xmlns:a16="http://schemas.microsoft.com/office/drawing/2014/main" id="{EEAAD142-24CB-DB61-08C3-67634922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5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AB268-DFD8-564E-A873-485B1794B959}"/>
              </a:ext>
            </a:extLst>
          </p:cNvPr>
          <p:cNvSpPr txBox="1"/>
          <p:nvPr/>
        </p:nvSpPr>
        <p:spPr>
          <a:xfrm>
            <a:off x="642650" y="562053"/>
            <a:ext cx="10906699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 Hasyim </a:t>
            </a:r>
            <a:r>
              <a:rPr lang="en-ID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Asy’ari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menegaskan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menunjukan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ulama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ar-SA" b="0" i="0" dirty="0">
                <a:solidFill>
                  <a:srgbClr val="111827"/>
                </a:solidFill>
                <a:effectLst/>
                <a:latin typeface="__omar_6952f9"/>
              </a:rPr>
            </a:br>
            <a:r>
              <a:rPr lang="ar-SA" b="0" i="0" dirty="0">
                <a:solidFill>
                  <a:srgbClr val="111827"/>
                </a:solidFill>
                <a:effectLst/>
                <a:latin typeface="__omar_6952f9"/>
              </a:rPr>
              <a:t>وَمِنَ النَّاسِ وَالدَّوَاۤبِّ وَالْاَنْعَامِ مُخْتَلِفٌ اَلْوَانُهٗ كَذٰلِكَۗ اِنَّمَا يَخْشَى اللّٰهَ مِنْ عِبَادِهِ الْعُلَمٰۤؤُاۗ اِنَّ اللّٰهَ عَزِيْزٌ غَفُوْرٌ ۝٢٨</a:t>
            </a:r>
            <a:br>
              <a:rPr lang="ar-SA" dirty="0"/>
            </a:b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Allah:  Hamba Allah yang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hanyalah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ulama” (QS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Fathir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28).    </a:t>
            </a:r>
            <a:endParaRPr lang="id-ID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ar-SA" b="0" i="0" dirty="0">
                <a:solidFill>
                  <a:srgbClr val="111827"/>
                </a:solidFill>
                <a:effectLst/>
                <a:latin typeface="__omar_6952f9"/>
              </a:rPr>
            </a:br>
            <a:r>
              <a:rPr lang="ar-SA" b="0" i="0" dirty="0">
                <a:solidFill>
                  <a:srgbClr val="111827"/>
                </a:solidFill>
                <a:effectLst/>
                <a:latin typeface="__omar_6952f9"/>
              </a:rPr>
              <a:t>اِنَّ الَّذِيْنَ اٰمَنُوْا وَعَمِلُوا الصّٰلِحٰتِ اُولٰۤىِٕكَ هُمْ خَيْرُ الْبَرِيَّةِۗ ۝٧</a:t>
            </a:r>
            <a:br>
              <a:rPr lang="ar-SA" dirty="0"/>
            </a:b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Bayyinah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AE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shalih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merekalah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”(QS Al-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Bayyinah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id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7).    </a:t>
            </a:r>
            <a:endParaRPr lang="id-ID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Barangsiapa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dikehendaki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Allah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Swt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agama.” (HR al-Bukhari dan Muslim).   </a:t>
            </a:r>
            <a:endParaRPr lang="id-ID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hadits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“Para ulama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pewaris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Nabi.” (HR al-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Tirmidzi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id-ID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Kesimpulan :</a:t>
            </a:r>
            <a:r>
              <a:rPr lang="id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ulama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Allah, orang-orang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 disimpulkan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ulama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ahwa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pewaris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hadits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indikasi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ulama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agung dan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sepeninggal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Nabi. Ketika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mulia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kemuliaan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mengalahkan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kemuliaan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pewaris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ulama).”</a:t>
            </a:r>
            <a:endParaRPr lang="id-ID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C9793-C292-8B28-C46E-DF6BF8DC6528}"/>
              </a:ext>
            </a:extLst>
          </p:cNvPr>
          <p:cNvSpPr txBox="1"/>
          <p:nvPr/>
        </p:nvSpPr>
        <p:spPr>
          <a:xfrm>
            <a:off x="0" y="-4668"/>
            <a:ext cx="12192000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Keutamaan Ulama dan Kewajiban Mengajarkan /mengamalkan Ilmu (Al-Quran dan Hadits) 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1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822F0-94D4-73F4-C83E-A504C5850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Background Aesthetic">
            <a:extLst>
              <a:ext uri="{FF2B5EF4-FFF2-40B4-BE49-F238E27FC236}">
                <a16:creationId xmlns:a16="http://schemas.microsoft.com/office/drawing/2014/main" id="{306DB164-368D-E685-5FB5-4BD8A335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1FAADF-61BA-9D07-6F68-693B8955A8FD}"/>
              </a:ext>
            </a:extLst>
          </p:cNvPr>
          <p:cNvSpPr txBox="1"/>
          <p:nvPr/>
        </p:nvSpPr>
        <p:spPr>
          <a:xfrm>
            <a:off x="703243" y="800296"/>
            <a:ext cx="10785513" cy="568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spcAft>
                <a:spcPts val="750"/>
              </a:spcAft>
            </a:pPr>
            <a:r>
              <a:rPr lang="id-ID" sz="20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 </a:t>
            </a:r>
            <a:r>
              <a:rPr lang="en-ID" sz="20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K.H. Ahmad Dahlan</a:t>
            </a:r>
            <a:r>
              <a:rPr lang="id-ID" sz="20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 sikap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342900" indent="-342900" algn="just" fontAlgn="ctr">
              <a:spcBef>
                <a:spcPts val="750"/>
              </a:spcBef>
              <a:spcAft>
                <a:spcPts val="600"/>
              </a:spcAft>
              <a:buAutoNum type="arabicPeriod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melengkapi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Amal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dilandasi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diiringi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ctr">
              <a:spcBef>
                <a:spcPts val="750"/>
              </a:spcBef>
              <a:spcAft>
                <a:spcPts val="600"/>
              </a:spcAft>
              <a:buAutoNum type="arabicPeriod"/>
            </a:pPr>
            <a:r>
              <a:rPr lang="id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dalil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id-ID" sz="2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endidikan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mewujudkan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intelektual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Al-Qur'an dan Al-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Hadits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Al-Qur'an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diterapkan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fontAlgn="ctr">
              <a:spcBef>
                <a:spcPts val="750"/>
              </a:spcBef>
              <a:spcAft>
                <a:spcPts val="600"/>
              </a:spcAft>
            </a:pPr>
            <a:endParaRPr lang="id-ID" sz="2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750"/>
              </a:spcBef>
              <a:spcAft>
                <a:spcPts val="1500"/>
              </a:spcAft>
            </a:pP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K.H. Ahmad Dahlan juga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kontekstual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kontekstual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murid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diajarkan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mengamalkan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Al-Qur'an Surat Al-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Ma'un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murid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diajarkan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beramal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ID" sz="2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16029-9783-7C67-26AF-B564F9C1EB97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Keutamaan Ulama dan Kewajiban Mengajarkan / mengamalkan Ilmu 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7E527-B896-555A-F382-9EDA879A1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Background Aesthetic">
            <a:extLst>
              <a:ext uri="{FF2B5EF4-FFF2-40B4-BE49-F238E27FC236}">
                <a16:creationId xmlns:a16="http://schemas.microsoft.com/office/drawing/2014/main" id="{E7D29980-4998-89E0-8413-D52D443D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5D0C6-5591-931B-35DB-B831EAE2258C}"/>
              </a:ext>
            </a:extLst>
          </p:cNvPr>
          <p:cNvSpPr txBox="1"/>
          <p:nvPr/>
        </p:nvSpPr>
        <p:spPr>
          <a:xfrm>
            <a:off x="506775" y="556150"/>
            <a:ext cx="4186411" cy="301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Bef>
                <a:spcPts val="1500"/>
              </a:spcBef>
              <a:spcAft>
                <a:spcPts val="750"/>
              </a:spcAft>
            </a:pPr>
            <a:r>
              <a:rPr lang="id-ID" sz="1600" b="1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D" sz="1600" b="1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okok</a:t>
            </a:r>
            <a:r>
              <a:rPr lang="en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1" i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D" sz="1600" b="1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emikiran</a:t>
            </a:r>
            <a:r>
              <a:rPr lang="en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K.H. Ahmad Dahlan :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Pendidikan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endParaRPr lang="en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pemurnian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agama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Gerakan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endParaRPr lang="en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mobilisasi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endParaRPr lang="en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Integrasi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endParaRPr lang="en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Pemberdayaan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endParaRPr lang="en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4AA26-D948-AC74-9833-5843B6C1E0FA}"/>
              </a:ext>
            </a:extLst>
          </p:cNvPr>
          <p:cNvSpPr txBox="1"/>
          <p:nvPr/>
        </p:nvSpPr>
        <p:spPr>
          <a:xfrm>
            <a:off x="0" y="-466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Keutamaan Ulama dan Kewajiban Mengajarkan / mengamalkan Ilmu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215DC-0395-F124-3297-62DF4D227D4F}"/>
              </a:ext>
            </a:extLst>
          </p:cNvPr>
          <p:cNvSpPr txBox="1"/>
          <p:nvPr/>
        </p:nvSpPr>
        <p:spPr>
          <a:xfrm>
            <a:off x="4902506" y="550440"/>
            <a:ext cx="6488936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spcAft>
                <a:spcPts val="750"/>
              </a:spcAft>
            </a:pPr>
            <a:r>
              <a:rPr lang="id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 </a:t>
            </a:r>
            <a:r>
              <a:rPr lang="en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 Hasyim </a:t>
            </a:r>
            <a:r>
              <a:rPr lang="en-ID" sz="1600" b="1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Asy'ari</a:t>
            </a:r>
            <a:r>
              <a:rPr lang="en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1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meraih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kebahagiaan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dunia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akhirat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digabungkan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ulama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endParaRPr lang="id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mukmin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Niat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mendekatkan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Allah.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Guru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6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duniawi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diniatkan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ikhlas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id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separuh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16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7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Background Aesthetic">
            <a:extLst>
              <a:ext uri="{FF2B5EF4-FFF2-40B4-BE49-F238E27FC236}">
                <a16:creationId xmlns:a16="http://schemas.microsoft.com/office/drawing/2014/main" id="{9B23BCE4-813A-E6B2-6D97-C11773C9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68F85-ADE5-791E-D559-BA0238C4DFC2}"/>
              </a:ext>
            </a:extLst>
          </p:cNvPr>
          <p:cNvSpPr txBox="1"/>
          <p:nvPr/>
        </p:nvSpPr>
        <p:spPr>
          <a:xfrm>
            <a:off x="462708" y="482115"/>
            <a:ext cx="1125924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Hubungan Islam dengan Ilmu Pengetahuan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655213-25A0-57C1-256C-80CA646B9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990" y="1273504"/>
            <a:ext cx="9430439" cy="4254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id-ID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I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Tidak bertentangan dengan Islam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 Islam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penyebaran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endParaRPr kumimoji="0" lang="id-ID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Al-Qur'an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menginspirasi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endParaRPr kumimoji="0" lang="id-ID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tauhid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mendasari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4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Haji Umroh, Vektor dan File PSD untuk Unduh Gratis |  Pngtree">
            <a:extLst>
              <a:ext uri="{FF2B5EF4-FFF2-40B4-BE49-F238E27FC236}">
                <a16:creationId xmlns:a16="http://schemas.microsoft.com/office/drawing/2014/main" id="{FDEEF210-6173-56E6-79DD-FC0E4C6C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5CE65A5-6481-F2EA-8744-3E6207A16D63}"/>
              </a:ext>
            </a:extLst>
          </p:cNvPr>
          <p:cNvSpPr txBox="1">
            <a:spLocks/>
          </p:cNvSpPr>
          <p:nvPr/>
        </p:nvSpPr>
        <p:spPr>
          <a:xfrm>
            <a:off x="3706150" y="5008848"/>
            <a:ext cx="6734470" cy="897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6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Selesai...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B78C99-1574-9C61-2079-F27360D7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128" y="4000004"/>
            <a:ext cx="8849360" cy="897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6000" dirty="0">
                <a:solidFill>
                  <a:srgbClr val="002060"/>
                </a:solidFill>
                <a:latin typeface="inherit"/>
                <a:cs typeface="Arial" panose="020B0604020202020204" pitchFamily="34" charset="0"/>
              </a:rPr>
              <a:t>الحمد لله رب العالمين</a:t>
            </a:r>
            <a:r>
              <a:rPr lang="en-US" altLang="en-US" sz="6000" dirty="0">
                <a:solidFill>
                  <a:srgbClr val="002060"/>
                </a:solidFill>
              </a:rPr>
              <a:t> </a:t>
            </a:r>
            <a:endParaRPr lang="en-US" altLang="en-US" sz="6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AD69C05-9AAA-5E18-E670-6A3B155D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294" y="659425"/>
            <a:ext cx="9675857" cy="2419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3805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ibarat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perahu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ombak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melaju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kumimoji="0" lang="id-ID" altLang="en-US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d-ID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altLang="en-US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"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Tidak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ada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kesalaha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yang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besar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selama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kita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belajar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dan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berusaha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menjadi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lebih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baik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.“</a:t>
            </a:r>
            <a:endParaRPr kumimoji="0" lang="id-ID" altLang="en-US" b="0" i="1" u="none" strike="noStrike" cap="none" normalizeH="0" baseline="0" dirty="0">
              <a:ln>
                <a:noFill/>
              </a:ln>
              <a:effectLst/>
              <a:latin typeface="PT Serif" panose="020A060304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d-ID" altLang="en-US" i="1" dirty="0"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"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Semangat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adalah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kunci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kesuksesan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,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teruslah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bergerak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walaupun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langkahmu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terasa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effectLst/>
                <a:latin typeface="PT Serif" panose="020A0603040505020204" pitchFamily="18" charset="0"/>
              </a:rPr>
              <a:t>berat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.“</a:t>
            </a:r>
            <a:endParaRPr kumimoji="0" lang="id-ID" altLang="en-US" b="0" i="1" u="none" strike="noStrike" cap="none" normalizeH="0" baseline="0" dirty="0">
              <a:ln>
                <a:noFill/>
              </a:ln>
              <a:effectLst/>
              <a:latin typeface="PT Serif" panose="020A06030405050202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en-US" i="1" dirty="0">
              <a:latin typeface="PT Serif" panose="020A06030405050202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d-ID" altLang="en-US" b="0" i="1" u="none" strike="noStrike" cap="none" normalizeH="0" baseline="0" dirty="0">
                <a:ln>
                  <a:noFill/>
                </a:ln>
                <a:effectLst/>
                <a:latin typeface="PT Serif" panose="020A0603040505020204" pitchFamily="18" charset="0"/>
              </a:rPr>
              <a:t>KH. Mustofa Bisri / Gus Mus</a:t>
            </a:r>
            <a:endParaRPr kumimoji="0" lang="en-US" altLang="en-US" b="0" i="1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Islami: Doa Dijauhkan dari Lupa dan Agar Ingatan Tajam, Sholat Tidak  Khusyuk Menurut Buya Yahya - Islami Liputan6.com">
            <a:extLst>
              <a:ext uri="{FF2B5EF4-FFF2-40B4-BE49-F238E27FC236}">
                <a16:creationId xmlns:a16="http://schemas.microsoft.com/office/drawing/2014/main" id="{0354C012-D8C5-009B-4A96-93F9F528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6F0EF-2736-9A6F-6F8A-21A7DCBCDB4C}"/>
              </a:ext>
            </a:extLst>
          </p:cNvPr>
          <p:cNvSpPr txBox="1"/>
          <p:nvPr/>
        </p:nvSpPr>
        <p:spPr>
          <a:xfrm>
            <a:off x="-3144" y="-11313"/>
            <a:ext cx="121920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 Otak, Akal, Wahyu dan Fungsinya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511E-0C5E-B0F1-9AAF-65DA0A305D97}"/>
              </a:ext>
            </a:extLst>
          </p:cNvPr>
          <p:cNvSpPr txBox="1"/>
          <p:nvPr/>
        </p:nvSpPr>
        <p:spPr>
          <a:xfrm>
            <a:off x="647241" y="414962"/>
            <a:ext cx="6543233" cy="581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 Otak :</a:t>
            </a:r>
            <a:endParaRPr lang="id-ID" sz="1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organ vital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 yang sangat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kompleks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miliaran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saraf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jaringan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pendukung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terhubung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dilindungi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tengkorak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selaput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(meninges).</a:t>
            </a:r>
            <a:endParaRPr lang="id-ID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 yang sangat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kendali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saraf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batang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berbeda-beda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keseimbangan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dipelajari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batang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otonom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algn="just"/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seiring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pertambahan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cedera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epilepsi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mental,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parkinson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demensia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Alzheimer.</a:t>
            </a:r>
            <a:endParaRPr lang="id-ID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d-ID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d-ID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 Otak 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pikiran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motorik</a:t>
            </a:r>
            <a:endParaRPr lang="en-ID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detak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jantung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tekanan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endParaRPr lang="en-ID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pelepasan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</a:t>
            </a:r>
            <a:endParaRPr lang="en-ID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Memproses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sensorik</a:t>
            </a:r>
            <a:endParaRPr lang="en-ID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Mengendalikan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pernapasan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reproduksi</a:t>
            </a:r>
            <a:endParaRPr lang="en-ID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ingatan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kreativitas</a:t>
            </a:r>
            <a:r>
              <a:rPr lang="id-ID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667DF2-F97A-8396-03CF-1147D2EE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5284" y="433600"/>
            <a:ext cx="3631906" cy="48705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cerebrum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berbahasa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pancaindra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Memproses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kepribadian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d-ID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fisura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longitudinal,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dihubungkan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kalosum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bawahnya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kalosum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mengirimkan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pesan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9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F5921-E131-E68D-AD19-CE2BC86D6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Islami: Doa Dijauhkan dari Lupa dan Agar Ingatan Tajam, Sholat Tidak  Khusyuk Menurut Buya Yahya - Islami Liputan6.com">
            <a:extLst>
              <a:ext uri="{FF2B5EF4-FFF2-40B4-BE49-F238E27FC236}">
                <a16:creationId xmlns:a16="http://schemas.microsoft.com/office/drawing/2014/main" id="{681F317A-9374-E0A6-71F3-1F8E9A1D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4A5BB6-FA20-F9DA-9E72-F09EA239AB42}"/>
              </a:ext>
            </a:extLst>
          </p:cNvPr>
          <p:cNvSpPr txBox="1"/>
          <p:nvPr/>
        </p:nvSpPr>
        <p:spPr>
          <a:xfrm>
            <a:off x="-3144" y="-11313"/>
            <a:ext cx="121920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 Otak, Akal, Wahyu dan Fungsinya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F8577-7DCE-08C7-ADCE-2CA47C84C1C0}"/>
              </a:ext>
            </a:extLst>
          </p:cNvPr>
          <p:cNvSpPr txBox="1"/>
          <p:nvPr/>
        </p:nvSpPr>
        <p:spPr>
          <a:xfrm>
            <a:off x="647241" y="604962"/>
            <a:ext cx="5183543" cy="581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 Akal :</a:t>
            </a:r>
            <a:endParaRPr lang="id-ID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Akal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 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berfungsi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berpikir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mengingat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memahami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Akal juga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segala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azasnya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pengetahuan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eksak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ID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Islam,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akal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berfungsi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instrumen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epistemologi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menggali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kebenaran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wahyu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Akal juga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berfungsi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menimbang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baik-buruk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realitas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permasalahan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masyarakat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d-ID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B47A5-7116-3103-CB91-F0A22CEC06D5}"/>
              </a:ext>
            </a:extLst>
          </p:cNvPr>
          <p:cNvSpPr txBox="1"/>
          <p:nvPr/>
        </p:nvSpPr>
        <p:spPr>
          <a:xfrm>
            <a:off x="6361218" y="604238"/>
            <a:ext cx="4991592" cy="426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 Akal 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Memprediksi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merencanakan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Menilai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keharusan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Mengevaluasi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skenario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Membedakan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buruk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menentukan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pilihan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jalan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kebaikan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sebaliknya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Mencegah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mengikuti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nafsunya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Mengendalikan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hawa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nafsu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hal-hal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tercela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681BF-3542-F6E1-2234-0A706863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Islami: Doa Dijauhkan dari Lupa dan Agar Ingatan Tajam, Sholat Tidak  Khusyuk Menurut Buya Yahya - Islami Liputan6.com">
            <a:extLst>
              <a:ext uri="{FF2B5EF4-FFF2-40B4-BE49-F238E27FC236}">
                <a16:creationId xmlns:a16="http://schemas.microsoft.com/office/drawing/2014/main" id="{55ABD402-F14E-3F33-5AD9-713739C0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8D83D4-CF8A-9DF4-1993-D692ED05A23A}"/>
              </a:ext>
            </a:extLst>
          </p:cNvPr>
          <p:cNvSpPr txBox="1"/>
          <p:nvPr/>
        </p:nvSpPr>
        <p:spPr>
          <a:xfrm>
            <a:off x="-3144" y="-11313"/>
            <a:ext cx="121920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 Otak, Akal, Wahyu dan Fungsinya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957B-D091-F25D-522E-036862220D0C}"/>
              </a:ext>
            </a:extLst>
          </p:cNvPr>
          <p:cNvSpPr txBox="1"/>
          <p:nvPr/>
        </p:nvSpPr>
        <p:spPr>
          <a:xfrm>
            <a:off x="647241" y="581216"/>
            <a:ext cx="4957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 Wahyu :</a:t>
            </a:r>
            <a:endParaRPr lang="id-ID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Wahyu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pernyataan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Allah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diturunkan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nabi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rasul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disampaikan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umatnya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id-ID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etimologi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kata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wahyu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bahasa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Arab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wahā-yahī-wahyan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tersembunyi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Wahyu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diartikan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bujukan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Allah,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ilham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isyarat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menyampaikan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perintah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d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d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Wahyu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Allah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disampaikan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nabi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rasul-Nya. Wahyu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diartikan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pemberitahuan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tersembunyi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ditujukan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diberitahu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diketahui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lain.</a:t>
            </a:r>
            <a:endParaRPr lang="id-ID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353CC-D032-A0F0-5C6F-9C3AB3965B33}"/>
              </a:ext>
            </a:extLst>
          </p:cNvPr>
          <p:cNvSpPr txBox="1"/>
          <p:nvPr/>
        </p:nvSpPr>
        <p:spPr>
          <a:xfrm>
            <a:off x="6092856" y="514561"/>
            <a:ext cx="5164952" cy="551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 Wahyu :</a:t>
            </a:r>
          </a:p>
          <a:p>
            <a:pPr algn="just"/>
            <a:endParaRPr lang="id-ID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berterima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kasih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Allah,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pahala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hukuman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kewajiban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dijalankan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Menguatkan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pendapat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akal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sifat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sakral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absolutnya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rincian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hukum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mengingatkan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kewajibannya</a:t>
            </a:r>
            <a:r>
              <a:rPr lang="en-ID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asalnya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Allah </a:t>
            </a:r>
            <a:endParaRPr lang="id-ID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Menguatkan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akal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kesakralan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keabsolutan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dimiliki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wahyu</a:t>
            </a:r>
            <a:endParaRPr lang="id-ID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4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2C2D-C744-A85E-6318-2298868F5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3 Islami: Doa Dijauhkan dari Lupa dan Agar Ingatan Tajam, Sholat Tidak  Khusyuk Menurut Buya Yahya - Islami Liputan6.com">
            <a:extLst>
              <a:ext uri="{FF2B5EF4-FFF2-40B4-BE49-F238E27FC236}">
                <a16:creationId xmlns:a16="http://schemas.microsoft.com/office/drawing/2014/main" id="{6C8EC0D1-490F-225C-01E8-1CC55416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D3030-8681-74FB-C777-F54F3C77BFC8}"/>
              </a:ext>
            </a:extLst>
          </p:cNvPr>
          <p:cNvSpPr txBox="1"/>
          <p:nvPr/>
        </p:nvSpPr>
        <p:spPr>
          <a:xfrm>
            <a:off x="-3144" y="-296"/>
            <a:ext cx="121920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Otak, Akal dan Wahyu dalam Islam</a:t>
            </a:r>
            <a:endParaRPr lang="en-ID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FA707-52C2-B7B1-2587-C596362D287C}"/>
              </a:ext>
            </a:extLst>
          </p:cNvPr>
          <p:cNvSpPr txBox="1"/>
          <p:nvPr/>
        </p:nvSpPr>
        <p:spPr>
          <a:xfrm>
            <a:off x="903383" y="603203"/>
            <a:ext cx="10576193" cy="6273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id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Akal,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</a:t>
            </a:r>
            <a:r>
              <a:rPr lang="id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Islam,</a:t>
            </a:r>
            <a:r>
              <a:rPr lang="id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adalah 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AutoNum type="arabicPeriod"/>
            </a:pP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Akal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SWT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Akal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pembeda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binatang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AutoNum type="arabicPeriod"/>
            </a:pP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Akal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menguatkan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d-ID" sz="2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AutoNum type="arabicPeriod"/>
            </a:pP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keterkaitan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Akal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rasional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terhindar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d-ID" sz="2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kebebasan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mutlak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menyalahi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rambu-rambu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id-ID" sz="2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ctr">
              <a:spcBef>
                <a:spcPts val="750"/>
              </a:spcBef>
              <a:spcAft>
                <a:spcPts val="600"/>
              </a:spcAft>
              <a:buFontTx/>
              <a:buAutoNum type="arabicPeriod"/>
            </a:pP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Alquran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menempatkan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Alquran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menyebutkan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kata-kata al-'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akal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senantiasa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dikaitkan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292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7F497-1F82-45AE-CE60-B1AB78591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3" t="21863" r="12587" b="20622"/>
          <a:stretch/>
        </p:blipFill>
        <p:spPr bwMode="auto">
          <a:xfrm>
            <a:off x="0" y="-1"/>
            <a:ext cx="12250228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96CC2-C78A-4D3C-C070-EB0C6EB516FA}"/>
              </a:ext>
            </a:extLst>
          </p:cNvPr>
          <p:cNvSpPr txBox="1"/>
          <p:nvPr/>
        </p:nvSpPr>
        <p:spPr>
          <a:xfrm>
            <a:off x="-3144" y="-11312"/>
            <a:ext cx="1225022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Pengertian Islam dan Ilmu Pengetahuan</a:t>
            </a:r>
            <a:endParaRPr lang="en-I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AA01C-AF74-BB7C-FB1B-372FE100B57F}"/>
              </a:ext>
            </a:extLst>
          </p:cNvPr>
          <p:cNvSpPr txBox="1"/>
          <p:nvPr/>
        </p:nvSpPr>
        <p:spPr>
          <a:xfrm>
            <a:off x="743638" y="525322"/>
            <a:ext cx="825714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3195" algn="just">
              <a:tabLst>
                <a:tab pos="4857750" algn="l"/>
              </a:tabLst>
            </a:pPr>
            <a:r>
              <a:rPr lang="en-US" sz="2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20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n-US" sz="2000" b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0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b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000" kern="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b="1" i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b="1" i="1" kern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i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="1" i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</a:t>
            </a:r>
            <a:r>
              <a:rPr lang="en-US" sz="20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b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id-ID" sz="20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b="1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</a:t>
            </a:r>
            <a:r>
              <a:rPr lang="en-US" sz="2000" b="1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="1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000" kern="0" spc="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kern="0" spc="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hd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000" kern="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000" kern="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kern="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kern="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unduk</a:t>
            </a:r>
            <a:r>
              <a:rPr lang="en-US" sz="2000" kern="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1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1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1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000" kern="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hk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gg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en-US" sz="2000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2000" kern="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r>
              <a:rPr lang="id-ID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unduk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2000" spc="1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id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SAW</a:t>
            </a:r>
            <a:r>
              <a:rPr lang="id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nuhn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id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z="20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2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dhoi</a:t>
            </a:r>
            <a:r>
              <a:rPr lang="en-US" sz="20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h,</a:t>
            </a:r>
            <a:r>
              <a:rPr lang="en-US" sz="2000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0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pur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0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0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eme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d-ID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Kesimpulan : </a:t>
            </a:r>
          </a:p>
          <a:p>
            <a:pPr algn="just"/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Islamu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Ya'lu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Walaa 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Yu'laa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en-ID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alaihi</a:t>
            </a:r>
            <a:r>
              <a:rPr lang="en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id-ID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unggul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diungguli</a:t>
            </a:r>
            <a:r>
              <a:rPr lang="en-ID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agama </a:t>
            </a:r>
            <a:r>
              <a:rPr lang="en-ID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C2F5-0347-EEE3-5EFC-AF54AEEA0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E5801-F895-7736-05E0-07304DF70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3" t="21863" r="12587" b="20622"/>
          <a:stretch/>
        </p:blipFill>
        <p:spPr bwMode="auto">
          <a:xfrm>
            <a:off x="0" y="-1"/>
            <a:ext cx="12250228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8003E-FF5A-9082-E488-0F82227A7688}"/>
              </a:ext>
            </a:extLst>
          </p:cNvPr>
          <p:cNvSpPr txBox="1"/>
          <p:nvPr/>
        </p:nvSpPr>
        <p:spPr>
          <a:xfrm>
            <a:off x="616946" y="392941"/>
            <a:ext cx="7083844" cy="625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795" marR="137160" indent="449580" algn="just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</a:pPr>
            <a:r>
              <a:rPr lang="id-ID" sz="20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Pengertian Ilmu Pengetahuan</a:t>
            </a:r>
          </a:p>
          <a:p>
            <a:pPr marL="391795" marR="137160" indent="449580" algn="just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</a:pPr>
            <a:endParaRPr lang="id-ID" sz="2000" b="1" i="1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137160" indent="449580" algn="just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spc="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i="1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id-ID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20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137160" indent="449580" algn="just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spc="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</a:t>
            </a:r>
            <a:r>
              <a:rPr lang="en-US" sz="2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id-ID" sz="20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2000" i="1" spc="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1795" marR="137160" indent="449580" algn="just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</a:pP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</a:t>
            </a:r>
            <a:r>
              <a:rPr lang="en-US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2000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z="2000" i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0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i="1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20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ecar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nur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en-US" sz="2000" kern="0" spc="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ode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ejal</a:t>
            </a:r>
            <a:r>
              <a:rPr lang="en-US" sz="2000" kern="0" spc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ejal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n-US" sz="2000" kern="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id-ID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kern="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 </a:t>
            </a:r>
            <a:r>
              <a:rPr lang="en-US" sz="2000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000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ndon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2000" kern="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d-ID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id-ID" sz="20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Endang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Saefuddin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Anshori</a:t>
            </a:r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(1987: 50)</a:t>
            </a:r>
            <a:endParaRPr lang="id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d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Usaha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kenyataan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bagian-bagian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hukumhukum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hal-ihwal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diselidiki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agama)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dijangkau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dibantu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penginderaan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kebenarannya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eksprimen</a:t>
            </a:r>
            <a:r>
              <a:rPr lang="en-ID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000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sz="2000" kern="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8A5DF-CA20-F8EB-8405-FC25E8E3916E}"/>
              </a:ext>
            </a:extLst>
          </p:cNvPr>
          <p:cNvSpPr txBox="1"/>
          <p:nvPr/>
        </p:nvSpPr>
        <p:spPr>
          <a:xfrm>
            <a:off x="11017" y="-11313"/>
            <a:ext cx="12203016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Pengertian Ilmu Pengetahuan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4569-F13E-0ADF-E828-D373E21F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97561-C872-3795-EBE8-C7F3AD9E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3" t="21863" r="12587" b="20622"/>
          <a:stretch/>
        </p:blipFill>
        <p:spPr bwMode="auto">
          <a:xfrm>
            <a:off x="0" y="-1"/>
            <a:ext cx="12250228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5BD3B09-F35A-CD6C-0EC7-A29F6835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1" y="895760"/>
            <a:ext cx="10641419" cy="54552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berakal</a:t>
            </a:r>
            <a:r>
              <a:rPr lang="id-ID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guna memenuhi kebutuhannya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dunia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andangan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metafisik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Alam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bernilainya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altLang="en-US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kewajiban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laki-laki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perempuan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altLang="en-US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mengekang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modern. 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Peradaban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ciri-ciri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menonjol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penyelidikan-penyelidikan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sistematis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altLang="en-US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pusat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menunaikan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Allah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wajibkan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altLang="en-US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surah Al-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Mujadalah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disebutkan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Niscaya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meninggihkan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orang-orang yang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alt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id-ID" altLang="en-US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d-ID" i="1" kern="0" dirty="0">
              <a:latin typeface="Times New Roman" panose="02020603050405020304" pitchFamily="18" charset="0"/>
            </a:endParaRPr>
          </a:p>
          <a:p>
            <a:pPr algn="just"/>
            <a:r>
              <a:rPr lang="id-ID" i="1" kern="0" dirty="0">
                <a:latin typeface="Times New Roman" panose="02020603050405020304" pitchFamily="18" charset="0"/>
              </a:rPr>
              <a:t>Kesimpulan</a:t>
            </a:r>
            <a:r>
              <a:rPr lang="id-ID" kern="0" dirty="0">
                <a:latin typeface="Times New Roman" panose="02020603050405020304" pitchFamily="18" charset="0"/>
              </a:rPr>
              <a:t> : </a:t>
            </a:r>
          </a:p>
          <a:p>
            <a:pPr algn="just"/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ndung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2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kern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kern="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kern="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kern="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d-ID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6738F-AECA-6390-3F46-1BDA80BCC0DE}"/>
              </a:ext>
            </a:extLst>
          </p:cNvPr>
          <p:cNvSpPr txBox="1"/>
          <p:nvPr/>
        </p:nvSpPr>
        <p:spPr>
          <a:xfrm>
            <a:off x="0" y="-11312"/>
            <a:ext cx="12225050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Pengertian Ilmu Pengetahuan Dalam Islam</a:t>
            </a:r>
            <a:endParaRPr lang="en-ID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3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</TotalTime>
  <Words>3977</Words>
  <Application>Microsoft Office PowerPoint</Application>
  <PresentationFormat>Widescreen</PresentationFormat>
  <Paragraphs>342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__Inter_9d3317</vt:lpstr>
      <vt:lpstr>__omar_6952f9</vt:lpstr>
      <vt:lpstr>Algerian</vt:lpstr>
      <vt:lpstr>Arial</vt:lpstr>
      <vt:lpstr>Arial Black</vt:lpstr>
      <vt:lpstr>Bernard MT Condensed</vt:lpstr>
      <vt:lpstr>Calibri</vt:lpstr>
      <vt:lpstr>Calibri Light</vt:lpstr>
      <vt:lpstr>ff2</vt:lpstr>
      <vt:lpstr>Google Sans</vt:lpstr>
      <vt:lpstr>inherit</vt:lpstr>
      <vt:lpstr>PT Serif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Akhmad ivan</dc:creator>
  <cp:lastModifiedBy>Pak Mus</cp:lastModifiedBy>
  <cp:revision>53</cp:revision>
  <dcterms:created xsi:type="dcterms:W3CDTF">2022-09-16T12:37:10Z</dcterms:created>
  <dcterms:modified xsi:type="dcterms:W3CDTF">2024-12-23T02:24:52Z</dcterms:modified>
</cp:coreProperties>
</file>